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830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1767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Wine Quality Prediction using Machine Learning with Python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66285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Bridging winemaking artistry with cutting-edge data science to revolutionise quality assessment, with Python as our pivotal tool for model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8404"/>
            <a:ext cx="112616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 of Wine Quality Assessment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511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3733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Subjectivity &amp; Cost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4228981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sensory panels are subjective, costly (£500-£1,500 per session), and time-consuming, delaying feedback by weeks.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64743" y="36511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42578" y="3733443"/>
            <a:ext cx="29416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Inconsistency &amp; Losses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42578" y="4228981"/>
            <a:ext cx="55500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Human bias leads to up to 30% inter-assessor variability, potentially causing £15-£20M in annual losses for large wineries due to inconsistent product quality.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BA0C1-6DA8-AD24-B606-0DB6E5232676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0746462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Introducing Machine Learning for Objective Quality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3" y="1640443"/>
            <a:ext cx="6384131" cy="6384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445" y="1596033"/>
            <a:ext cx="6384131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develops predictive models from physicochemical data, offering real-time, consistent, and cost-effective (up to 80% reduction) quality assessment.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3445" y="2720459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goal is to predict wine 'quality' (0-10 scale) or 'good/bad' classification by leveraging complex relationships beyond human perception.</a:t>
            </a:r>
            <a:endParaRPr lang="en-US" sz="1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3C18E-FC26-4E6E-DEFC-F2DBB27936C0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5203"/>
            <a:ext cx="85590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Acquisition &amp; Preprocessing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07970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950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Primary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445550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UCI Wine Quality Dataset, including 1,599 red and 4,898 white wine samples.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807970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950012"/>
            <a:ext cx="29790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Physicochemical Inputs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3445550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 attributes like fixed acidity, volatile acidity, pH, and alcohol content.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810006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952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5447586"/>
            <a:ext cx="5430203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dataset is being preprocessed by separating the input features (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from the target label (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), where the wine quality is converted into a binary classification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810006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952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Tools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5447586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`pandas` for data manipulation and `numpy` for numerical operations ensure efficient data handling.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2747D-F772-7844-297A-E1E6F46FA118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099" y="625435"/>
            <a:ext cx="7805380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 &amp; Selection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5099" y="1747957"/>
            <a:ext cx="1629966" cy="1288018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50300" y="2192298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2236" y="197512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Alcohol Content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52236" y="2445425"/>
            <a:ext cx="3635097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Highly correlated (+0.47) with quality.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8651" y="3020735"/>
            <a:ext cx="11183064" cy="15240"/>
          </a:xfrm>
          <a:prstGeom prst="roundRect">
            <a:avLst>
              <a:gd name="adj" fmla="val 2236026"/>
            </a:avLst>
          </a:prstGeom>
          <a:solidFill>
            <a:srgbClr val="2D4DF2"/>
          </a:solidFill>
          <a:ln/>
        </p:spPr>
      </p:sp>
      <p:sp>
        <p:nvSpPr>
          <p:cNvPr id="8" name="Shape 6"/>
          <p:cNvSpPr/>
          <p:nvPr/>
        </p:nvSpPr>
        <p:spPr>
          <a:xfrm>
            <a:off x="795099" y="3149560"/>
            <a:ext cx="3260050" cy="1288018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5402" y="3593902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2321" y="3376732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Sulphates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82321" y="3847028"/>
            <a:ext cx="393763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Positive impact (+0.25) on quality scores.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8735" y="4422338"/>
            <a:ext cx="9552980" cy="15240"/>
          </a:xfrm>
          <a:prstGeom prst="roundRect">
            <a:avLst>
              <a:gd name="adj" fmla="val 2236026"/>
            </a:avLst>
          </a:prstGeom>
          <a:solidFill>
            <a:srgbClr val="018CE1"/>
          </a:solidFill>
          <a:ln/>
        </p:spPr>
      </p:sp>
      <p:sp>
        <p:nvSpPr>
          <p:cNvPr id="13" name="Shape 11"/>
          <p:cNvSpPr/>
          <p:nvPr/>
        </p:nvSpPr>
        <p:spPr>
          <a:xfrm>
            <a:off x="795099" y="4551164"/>
            <a:ext cx="4890016" cy="1288018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80385" y="4995505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2287" y="477833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Volatile Acidity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912287" y="5248632"/>
            <a:ext cx="4577239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negative correlation (-0.39) with quality.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701" y="5823942"/>
            <a:ext cx="7923014" cy="15240"/>
          </a:xfrm>
          <a:prstGeom prst="roundRect">
            <a:avLst>
              <a:gd name="adj" fmla="val 2236026"/>
            </a:avLst>
          </a:prstGeom>
          <a:solidFill>
            <a:srgbClr val="DA33B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5099" y="5952768"/>
            <a:ext cx="6520101" cy="1651397"/>
          </a:xfrm>
          <a:prstGeom prst="roundRect">
            <a:avLst>
              <a:gd name="adj" fmla="val 2063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368" y="6578798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371" y="61799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Correlation Analysis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42371" y="6650236"/>
            <a:ext cx="606575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like correlation matrices and tree-based model importance identify key features.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83B5C-F35B-DD07-424A-422C4DDC2C22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59975"/>
            <a:ext cx="93227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Models &amp; Training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427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900726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9250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42055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Wine 'quality' (integer 0-10), binned for classification tasks.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8427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27" y="3900726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39250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Selected Models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4420553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for robustness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8427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079" y="3900726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39250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442055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80% for training and 20% for testing, using `train_test_split` from `sklearn.model_selection`.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42DBA-EC72-FE8F-3DE1-FB624C93D3A0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5996107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 and Performance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32" y="1022684"/>
            <a:ext cx="10613599" cy="5943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classification, we achieved 92-93% accuracy and an F1-Score of 0.80 .We use `sklearn.metrics` for evaluation and `matplotlib` for visualising confusion matrices and residual plots.</a:t>
            </a:r>
            <a:endParaRPr lang="en-US" sz="12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CCF62-2022-C503-9DC1-6D23FBC04A0E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5EADF-C613-FD49-B611-125D07C7905F}"/>
              </a:ext>
            </a:extLst>
          </p:cNvPr>
          <p:cNvSpPr txBox="1"/>
          <p:nvPr/>
        </p:nvSpPr>
        <p:spPr>
          <a:xfrm>
            <a:off x="1768643" y="7079687"/>
            <a:ext cx="1168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classification, we achieved 92-93% accuracy and an F1-Score of 0.80 .We use `</a:t>
            </a:r>
            <a:r>
              <a:rPr lang="en-US" dirty="0" err="1"/>
              <a:t>sklearn.metrics</a:t>
            </a:r>
            <a:r>
              <a:rPr lang="en-US" dirty="0"/>
              <a:t>` for evaluation and `matplotlib` for </a:t>
            </a:r>
            <a:r>
              <a:rPr lang="en-US" dirty="0" err="1"/>
              <a:t>visualising</a:t>
            </a:r>
            <a:r>
              <a:rPr lang="en-US" dirty="0"/>
              <a:t> confusion matrices and residual plots.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1709"/>
            <a:ext cx="95248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Implementation &amp; Impact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744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27366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Optimised Blending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23219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Winemakers can make informed decisions, potentially reducing waste by 10-15%.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4744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033" y="27366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Consistent Product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3232190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uniformity for distributors, leading to reduced returns by 5-8%.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4997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9899" y="47619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Consumer Confidence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99899" y="5257443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Reliable quality and taste profiles enhance consumer trust and satisfaction.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4997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7033" y="4761905"/>
            <a:ext cx="31222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Proactive Control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7033" y="5257443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IoT sensors in vineyards enables real-time quality monitoring.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5548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 can be deployed via Flask API or Streamlit dashboards, providing real-time feedback.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75610-E5EB-1C9D-081B-5E3B8EED9B31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98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Future Directions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968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provides objective, efficient wine quality prediction, demonstrating high accuracy and practical applicability.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321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future work includes: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843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Incorporating sensory panel data, weather, and soil conditions for richer datasets.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0340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advanced deep learning models like CNNs for image-based quality assessment.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88383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Explainable AI (XAI) for deeper insights into model decisions.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7335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real-time predictive analytics for vineyard and cellar management.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3EFD3E-6272-C904-A3E8-AB380C4246A9}"/>
              </a:ext>
            </a:extLst>
          </p:cNvPr>
          <p:cNvSpPr/>
          <p:nvPr/>
        </p:nvSpPr>
        <p:spPr>
          <a:xfrm>
            <a:off x="12597063" y="7411453"/>
            <a:ext cx="1949116" cy="721894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578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PT Sans</vt:lpstr>
      <vt:lpstr>Arial</vt:lpstr>
      <vt:lpstr>Nunito Semi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user</cp:lastModifiedBy>
  <cp:revision>2</cp:revision>
  <dcterms:created xsi:type="dcterms:W3CDTF">2025-07-03T09:48:06Z</dcterms:created>
  <dcterms:modified xsi:type="dcterms:W3CDTF">2025-07-03T11:08:34Z</dcterms:modified>
</cp:coreProperties>
</file>